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23"/>
  </p:notesMasterIdLst>
  <p:sldIdLst>
    <p:sldId id="278" r:id="rId2"/>
    <p:sldId id="259" r:id="rId3"/>
    <p:sldId id="258" r:id="rId4"/>
    <p:sldId id="285" r:id="rId5"/>
    <p:sldId id="263" r:id="rId6"/>
    <p:sldId id="280" r:id="rId7"/>
    <p:sldId id="260" r:id="rId8"/>
    <p:sldId id="266" r:id="rId9"/>
    <p:sldId id="267" r:id="rId10"/>
    <p:sldId id="268" r:id="rId11"/>
    <p:sldId id="277" r:id="rId12"/>
    <p:sldId id="273" r:id="rId13"/>
    <p:sldId id="274" r:id="rId14"/>
    <p:sldId id="272" r:id="rId15"/>
    <p:sldId id="283" r:id="rId16"/>
    <p:sldId id="279" r:id="rId17"/>
    <p:sldId id="284" r:id="rId18"/>
    <p:sldId id="257" r:id="rId19"/>
    <p:sldId id="276" r:id="rId20"/>
    <p:sldId id="262" r:id="rId21"/>
    <p:sldId id="28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99FF66"/>
    <a:srgbClr val="D4D4D4"/>
    <a:srgbClr val="E6EDF6"/>
    <a:srgbClr val="CCEB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12" autoAdjust="0"/>
    <p:restoredTop sz="92819" autoAdjust="0"/>
  </p:normalViewPr>
  <p:slideViewPr>
    <p:cSldViewPr snapToGrid="0">
      <p:cViewPr varScale="1">
        <p:scale>
          <a:sx n="69" d="100"/>
          <a:sy n="69" d="100"/>
        </p:scale>
        <p:origin x="6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3F165-AB64-4A73-BE09-A962E6E23367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F6BE8-C237-488F-8175-66B485772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414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ভিডিও</a:t>
            </a:r>
            <a:r>
              <a:rPr lang="en-US" dirty="0" smtClean="0"/>
              <a:t> </a:t>
            </a:r>
            <a:r>
              <a:rPr lang="en-US" dirty="0" err="1" smtClean="0"/>
              <a:t>টি</a:t>
            </a:r>
            <a:r>
              <a:rPr lang="en-US" dirty="0" smtClean="0"/>
              <a:t> </a:t>
            </a:r>
            <a:r>
              <a:rPr lang="en-US" dirty="0" err="1" smtClean="0"/>
              <a:t>দেখানোর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সংশিষ্ট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 ।</a:t>
            </a:r>
            <a:r>
              <a:rPr lang="bn-BD" baseline="0" dirty="0" smtClean="0"/>
              <a:t>মনোযোগ আকর্ষণ এবং পাঠ শিরোনাম শিক্ষার্থীদের কাছ থেকে বের করার জন্য স্লাইডে উল্লেখিত মৌলগুলো দেখিয়ে সংশ্লিষ্ট প্রশ্নোত্তরের মাধ্যমে অথবা সংশ্লিষ্ট অন্য কোন ঘটনা প্রদর্শন করে  এ কাজটি করা যেতে পারে। কোন প্রশ্নের উত্তর সরাসরি না বলে দেয়াই ভালো । তবে বিশেষ ক্ষেত্রে শিক্ষার্থীদের কাছ থেকে উত্তর বের করতে সাহায্য করা যেতে পারে।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6BE8-C237-488F-8175-66B48577287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83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পারমানবিক সংখ্যা</a:t>
            </a:r>
            <a:r>
              <a:rPr lang="bn-BD" baseline="0" dirty="0" smtClean="0"/>
              <a:t> , ভর সংখ্যা , প্রোটন সংখ্যা  , ইলেকট্রন সংখ্যা ,নিউট্রন সংখ্যা এবং সংক্ষিপ্ত প্রকাশ বোর্ডে আলোচনা করা যেতে পারে ।শিক্ষক প্রশ্ন করে  </a:t>
            </a:r>
            <a:r>
              <a:rPr lang="bn-BD" dirty="0" smtClean="0"/>
              <a:t>শিক্ষার্থীরা</a:t>
            </a:r>
            <a:r>
              <a:rPr lang="bn-BD" baseline="0" dirty="0" smtClean="0"/>
              <a:t> আগে উত্তর করার চেষ্টা করবে । পরে উত্তর মিলিয়ে দিতে পারেন 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6BE8-C237-488F-8175-66B48577287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310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শিক্ষার্থীরা</a:t>
            </a:r>
            <a:r>
              <a:rPr lang="bn-BD" baseline="0" dirty="0" smtClean="0"/>
              <a:t> আগে উত্তর করার চেষ্টা করবে । পরে উত্তর মিলিয়ে দিতে পারেন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6BE8-C237-488F-8175-66B48577287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774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মনোযোগ আকর্ষণ এবং পাঠ শিরোনাম শিক্ষার্থীদের কাছ থেকে বের করার জন্য স্লাইডে উল্লেখিত মৌলগুলো দেখিয়ে সংশ্লিষ্ট প্রশ্নোত্তরের মাধ্যমে অথবা সংশ্লিষ্ট অন্য কোন ঘটনা প্রদর্শন করে  এ কাজটি করা যেতে পারে। কোন প্রশ্নের উত্তর সরাসরি না বলে দেয়াই ভালো । তবে বিশেষ ক্ষেত্রে শিক্ষার্থীদের কাছ থেকে উত্তর বের করতে সাহায্য করা যেতে পারে।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6BE8-C237-488F-8175-66B4857728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03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Font typeface="Wingdings" pitchFamily="2" charset="2"/>
              <a:buChar char="F"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সাধারনত মৌলের ইংরেজী নামের প্রথম অক্ষর</a:t>
            </a:r>
          </a:p>
          <a:p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মৌলের প্রতীক হিসাবে ব্যবহার করা হয়।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Nitrogen= N</a:t>
            </a:r>
            <a:r>
              <a:rPr lang="bn-BD" sz="1200" baseline="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bn-BD" sz="1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 বর্ণের প্রতীক তা দেখিয়ে</a:t>
            </a:r>
            <a:r>
              <a:rPr lang="bn-BD" sz="1200" u="sng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দিতে পারেন ।</a:t>
            </a:r>
            <a:endParaRPr lang="en-US" sz="1200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6BE8-C237-488F-8175-66B48577287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28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একাধিক মৌলের প্রথম বর্ণ একই হলে ইংরেজী নামের প্রথম বর্ণ </a:t>
            </a:r>
            <a:r>
              <a:rPr lang="en-US" sz="1100" dirty="0" smtClean="0">
                <a:latin typeface="NikoshBAN" pitchFamily="2" charset="0"/>
                <a:cs typeface="NikoshBAN" pitchFamily="2" charset="0"/>
              </a:rPr>
              <a:t>Capital Letter</a:t>
            </a:r>
            <a:r>
              <a:rPr lang="bn-IN" sz="1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এর সাথে ২য় বা ৩য় অথবা অন্য কোন বর্ণ </a:t>
            </a:r>
            <a:r>
              <a:rPr lang="en-US" sz="1100" dirty="0" smtClean="0">
                <a:latin typeface="NikoshBAN" pitchFamily="2" charset="0"/>
                <a:cs typeface="NikoshBAN" pitchFamily="2" charset="0"/>
              </a:rPr>
              <a:t>Small</a:t>
            </a:r>
            <a:r>
              <a:rPr lang="bn-IN" sz="1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dirty="0" smtClean="0">
                <a:latin typeface="NikoshBAN" pitchFamily="2" charset="0"/>
                <a:cs typeface="NikoshBAN" pitchFamily="2" charset="0"/>
              </a:rPr>
              <a:t>Letter</a:t>
            </a:r>
            <a:r>
              <a:rPr lang="bn-IN" sz="1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 এ লিখে মৌলের প্রতীক হিসাবে ব্যবহার করা হয়।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Calcium=</a:t>
            </a:r>
            <a:r>
              <a:rPr lang="en-US" sz="1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Ca</a:t>
            </a:r>
            <a:endParaRPr lang="en-US" sz="1200" dirty="0" smtClean="0">
              <a:solidFill>
                <a:srgbClr val="7030A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 ও দ্বিতীয় বর্ণের প্রতীক তা বোর্ডে</a:t>
            </a:r>
            <a:r>
              <a:rPr lang="bn-BD" sz="1200" u="sng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একটি ইংরেজি নাম লিখে ব্যাখ্যা করে দিতে পারেন ।</a:t>
            </a:r>
            <a:endParaRPr lang="en-US" sz="1200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6BE8-C237-488F-8175-66B48577287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542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Font typeface="Wingdings" pitchFamily="2" charset="2"/>
              <a:buChar char="F"/>
            </a:pPr>
            <a:r>
              <a:rPr lang="bn-BD" sz="1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 ও</a:t>
            </a:r>
            <a:r>
              <a:rPr lang="en-US" sz="1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bn-BD" sz="1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বর্ণের প্রতীক</a:t>
            </a:r>
            <a:r>
              <a:rPr lang="en-US" sz="1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u="sng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200" u="sng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 বোর্ডে ব্যাখ্যা করতে পারেন এবং 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কোন কোন মৌলের পরমাণুর প্রতীক মৌলের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ল্যাটিন নাম থেকে লেখা হয়।</a:t>
            </a:r>
            <a:r>
              <a:rPr lang="bn-IN" sz="1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পটাসিয়াম </a:t>
            </a:r>
            <a:r>
              <a:rPr lang="en-US" sz="11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Kalium</a:t>
            </a:r>
            <a:r>
              <a:rPr lang="en-US" sz="11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= K</a:t>
            </a:r>
            <a:r>
              <a:rPr lang="bn-BD" sz="11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বিষয়</a:t>
            </a:r>
            <a:r>
              <a:rPr lang="bn-BD" sz="1100" baseline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টি ক্লাসে দেখিয়ে দিতে পারেন ।</a:t>
            </a:r>
            <a:endParaRPr lang="en-US" sz="1200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6BE8-C237-488F-8175-66B48577287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599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আরোও কয়েকটি প্রতীক শিক্ষার্থীদেরকে</a:t>
            </a:r>
            <a:r>
              <a:rPr lang="bn-BD" baseline="0" dirty="0" smtClean="0"/>
              <a:t>  প্রশ্ন করতে পারেন এবং কীভাবে গঠিত তার ব্যাখ্যা চাইতে পারেন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6BE8-C237-488F-8175-66B48577287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31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পরমানুর</a:t>
            </a:r>
            <a:r>
              <a:rPr lang="bn-BD" baseline="0" dirty="0" smtClean="0"/>
              <a:t> বাহিরে কী থাকে ? ভিতরে কী থাকে ? নিউক্লিয়াস কী দ্বারা গঠিত । ? প্রোটন , নিউট্রন ও ইলেকট্রন কী চার্জ যুক্ত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6BE8-C237-488F-8175-66B48577287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3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আগে শিক্ষার্থীদেরকে</a:t>
            </a:r>
            <a:r>
              <a:rPr lang="bn-BD" baseline="0" dirty="0" smtClean="0"/>
              <a:t> কণিকাগুলোর প্রতীক প্রশ্ন করতে পারেন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6BE8-C237-488F-8175-66B48577287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384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সকল মৌলেরই নিজস্ব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প্রোট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ন সংখ্যা ও নিউক্লিয়ন সংখ্যা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।প্রোট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ন সংখ্যা বা পারমাণবিক সংখ্যাকে 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Z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  দ্বারা ও ভর সংখ্যাকে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A 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 দ্বারা  চিহ্নিত করা হয়।  নিউক্লিয়াসের বাইরে চারদিকে বিভিন্ন শক্তিস্তরে ইলেকট্রনসমূহ নিজস্ব শক্তি অনুযায়ী বিভিন্ন কক্ষপথে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অবস্থান নিয়ে ঘুরতে থাকে।</a:t>
            </a:r>
            <a:endParaRPr lang="en-US" sz="1200" dirty="0" smtClean="0"/>
          </a:p>
          <a:p>
            <a:r>
              <a:rPr lang="bn-BD" dirty="0" smtClean="0"/>
              <a:t>শিখার্থীদেরকে</a:t>
            </a:r>
            <a:r>
              <a:rPr lang="bn-BD" baseline="0" dirty="0" smtClean="0"/>
              <a:t> আগে প্রশ্ন করে পরে উত্তর মিলিয়ে দিতে পারেন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6BE8-C237-488F-8175-66B48577287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36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gradFill>
          <a:gsLst>
            <a:gs pos="3100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71000">
              <a:schemeClr val="accent1">
                <a:lumMod val="45000"/>
                <a:lumOff val="55000"/>
              </a:schemeClr>
            </a:gs>
            <a:gs pos="8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49250" y="6291261"/>
            <a:ext cx="2057400" cy="365125"/>
          </a:xfrm>
        </p:spPr>
        <p:txBody>
          <a:bodyPr/>
          <a:lstStyle/>
          <a:p>
            <a:fld id="{7B1BFE30-7D85-4C9B-9244-1C280C3FFD65}" type="datetime1">
              <a:rPr lang="en-US" smtClean="0"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06650" y="6291262"/>
            <a:ext cx="4381500" cy="365125"/>
          </a:xfrm>
        </p:spPr>
        <p:txBody>
          <a:bodyPr/>
          <a:lstStyle/>
          <a:p>
            <a:r>
              <a:rPr lang="en-US" smtClean="0"/>
              <a:t>Sanjib Barman,Kachua Hat High School,Saghata, Gaibandha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8150" y="6291262"/>
            <a:ext cx="2057400" cy="365125"/>
          </a:xfrm>
        </p:spPr>
        <p:txBody>
          <a:bodyPr/>
          <a:lstStyle/>
          <a:p>
            <a:fld id="{F9467639-02AD-4969-BF76-2196F13EB50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rame 4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449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343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C2D95-F95E-4DD0-8350-CC8F2DB3411E}" type="datetime1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Sanjib Barman,Kachua Hat High School,Saghata, Gaibandha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67639-02AD-4969-BF76-2196F13EB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78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0.pn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FE30-7D85-4C9B-9244-1C280C3FFD65}" type="datetime1">
              <a:rPr lang="en-US" smtClean="0"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Sanjib Barman,Kachua Hat High School,Saghata, Gaibandha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7639-02AD-4969-BF76-2196F13EB50A}" type="slidenum">
              <a:rPr lang="en-US" smtClean="0"/>
              <a:t>1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41406" y="177418"/>
            <a:ext cx="8911988" cy="7263195"/>
            <a:chOff x="141406" y="177418"/>
            <a:chExt cx="8911988" cy="726319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634" y="177418"/>
              <a:ext cx="8797593" cy="498212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41406" y="2931686"/>
              <a:ext cx="8911988" cy="4508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700" b="1" dirty="0" err="1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r>
                <a:rPr lang="en-US" sz="28700" b="1" dirty="0" err="1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28700" b="1" dirty="0" err="1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28700" b="1" dirty="0" err="1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endParaRPr lang="en-US" sz="287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50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FE30-7D85-4C9B-9244-1C280C3FFD65}" type="datetime1">
              <a:rPr lang="en-US" smtClean="0"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Sanjib Barman,Kachua Hat High School,Saghata, Gaibandha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7639-02AD-4969-BF76-2196F13EB50A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9322" y="1293631"/>
            <a:ext cx="1847328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/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মৌলের নাম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75426" y="1298803"/>
            <a:ext cx="1799961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ইংরেজি নাম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43563" y="1315700"/>
            <a:ext cx="1405718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9467" y="269165"/>
            <a:ext cx="56318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 ও</a:t>
            </a:r>
            <a:r>
              <a:rPr lang="en-US" sz="4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bn-BD" sz="4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বর্ণের প্রতীক</a:t>
            </a:r>
            <a:endParaRPr lang="en-US" sz="48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372" y="2561366"/>
            <a:ext cx="2879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ক্লোরিন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372" y="3760659"/>
            <a:ext cx="2879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ক্রোমিয়াম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7625" y="4926768"/>
            <a:ext cx="2879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ম্যাংগানিজ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51418" y="2561362"/>
            <a:ext cx="3083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Chlorine</a:t>
            </a:r>
            <a:endParaRPr lang="en-US" sz="4800" dirty="0"/>
          </a:p>
        </p:txBody>
      </p:sp>
      <p:sp>
        <p:nvSpPr>
          <p:cNvPr id="13" name="TextBox 12"/>
          <p:cNvSpPr txBox="1"/>
          <p:nvPr/>
        </p:nvSpPr>
        <p:spPr>
          <a:xfrm>
            <a:off x="3751418" y="3742565"/>
            <a:ext cx="3036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Chromium</a:t>
            </a:r>
            <a:endParaRPr lang="en-US" sz="4800" dirty="0"/>
          </a:p>
        </p:txBody>
      </p:sp>
      <p:sp>
        <p:nvSpPr>
          <p:cNvPr id="14" name="TextBox 13"/>
          <p:cNvSpPr txBox="1"/>
          <p:nvPr/>
        </p:nvSpPr>
        <p:spPr>
          <a:xfrm>
            <a:off x="3800279" y="4795928"/>
            <a:ext cx="3065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Man</a:t>
            </a:r>
            <a:r>
              <a:rPr lang="en-US" sz="4400" dirty="0" err="1" smtClean="0"/>
              <a:t>ganess</a:t>
            </a:r>
            <a:endParaRPr lang="en-US" sz="4400" dirty="0"/>
          </a:p>
        </p:txBody>
      </p:sp>
      <p:sp>
        <p:nvSpPr>
          <p:cNvPr id="15" name="Rectangle 14"/>
          <p:cNvSpPr/>
          <p:nvPr/>
        </p:nvSpPr>
        <p:spPr>
          <a:xfrm>
            <a:off x="3785925" y="4798484"/>
            <a:ext cx="7409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/>
              <a:t>M</a:t>
            </a:r>
            <a:endParaRPr lang="en-US" sz="4800" b="1" dirty="0"/>
          </a:p>
        </p:txBody>
      </p:sp>
      <p:sp>
        <p:nvSpPr>
          <p:cNvPr id="16" name="Rectangle 15"/>
          <p:cNvSpPr/>
          <p:nvPr/>
        </p:nvSpPr>
        <p:spPr>
          <a:xfrm>
            <a:off x="3749471" y="2561361"/>
            <a:ext cx="5129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/>
              <a:t>C   </a:t>
            </a:r>
            <a:endParaRPr lang="en-US" sz="7200" b="1" dirty="0"/>
          </a:p>
        </p:txBody>
      </p:sp>
      <p:sp>
        <p:nvSpPr>
          <p:cNvPr id="17" name="Rectangle 16"/>
          <p:cNvSpPr/>
          <p:nvPr/>
        </p:nvSpPr>
        <p:spPr>
          <a:xfrm flipH="1">
            <a:off x="3763326" y="3755989"/>
            <a:ext cx="60615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600" b="1" dirty="0" smtClean="0"/>
              <a:t>C</a:t>
            </a:r>
            <a:endParaRPr lang="en-US" sz="4600" b="1" dirty="0"/>
          </a:p>
        </p:txBody>
      </p:sp>
      <p:sp>
        <p:nvSpPr>
          <p:cNvPr id="18" name="Rectangle 17"/>
          <p:cNvSpPr/>
          <p:nvPr/>
        </p:nvSpPr>
        <p:spPr>
          <a:xfrm>
            <a:off x="7488814" y="2600247"/>
            <a:ext cx="767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 smtClean="0"/>
              <a:t>Cl</a:t>
            </a:r>
            <a:endParaRPr lang="en-US" sz="4800" b="1" dirty="0"/>
          </a:p>
        </p:txBody>
      </p:sp>
      <p:sp>
        <p:nvSpPr>
          <p:cNvPr id="20" name="Rectangle 19"/>
          <p:cNvSpPr/>
          <p:nvPr/>
        </p:nvSpPr>
        <p:spPr>
          <a:xfrm>
            <a:off x="7566152" y="3773342"/>
            <a:ext cx="767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/>
              <a:t>Cr</a:t>
            </a:r>
            <a:endParaRPr lang="en-US" sz="4800" b="1" dirty="0"/>
          </a:p>
        </p:txBody>
      </p:sp>
      <p:sp>
        <p:nvSpPr>
          <p:cNvPr id="21" name="Rectangle 20"/>
          <p:cNvSpPr/>
          <p:nvPr/>
        </p:nvSpPr>
        <p:spPr>
          <a:xfrm>
            <a:off x="7482014" y="4888612"/>
            <a:ext cx="12672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 smtClean="0"/>
              <a:t>Mn</a:t>
            </a:r>
            <a:endParaRPr lang="en-US" sz="4800" b="1" dirty="0"/>
          </a:p>
        </p:txBody>
      </p:sp>
      <p:sp>
        <p:nvSpPr>
          <p:cNvPr id="23" name="Rectangle 22"/>
          <p:cNvSpPr/>
          <p:nvPr/>
        </p:nvSpPr>
        <p:spPr>
          <a:xfrm>
            <a:off x="4403477" y="2561362"/>
            <a:ext cx="5770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/>
              <a:t>l   </a:t>
            </a:r>
            <a:endParaRPr lang="en-US" sz="7200" b="1" dirty="0"/>
          </a:p>
        </p:txBody>
      </p:sp>
      <p:sp>
        <p:nvSpPr>
          <p:cNvPr id="25" name="Rectangle 24"/>
          <p:cNvSpPr/>
          <p:nvPr/>
        </p:nvSpPr>
        <p:spPr>
          <a:xfrm flipH="1">
            <a:off x="4403477" y="3740599"/>
            <a:ext cx="6061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/>
              <a:t>r</a:t>
            </a:r>
            <a:endParaRPr lang="en-US" sz="4800" b="1" dirty="0"/>
          </a:p>
        </p:txBody>
      </p:sp>
      <p:sp>
        <p:nvSpPr>
          <p:cNvPr id="26" name="Rectangle 25"/>
          <p:cNvSpPr/>
          <p:nvPr/>
        </p:nvSpPr>
        <p:spPr>
          <a:xfrm>
            <a:off x="4611021" y="4800835"/>
            <a:ext cx="5885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/>
              <a:t>n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5650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" dur="7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9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5" grpId="1"/>
      <p:bldP spid="15" grpId="2"/>
      <p:bldP spid="16" grpId="0" build="allAtOnce"/>
      <p:bldP spid="16" grpId="1" build="allAtOnce"/>
      <p:bldP spid="17" grpId="0"/>
      <p:bldP spid="17" grpId="1"/>
      <p:bldP spid="17" grpId="2"/>
      <p:bldP spid="18" grpId="0"/>
      <p:bldP spid="20" grpId="0"/>
      <p:bldP spid="21" grpId="0"/>
      <p:bldP spid="23" grpId="0" build="allAtOnce"/>
      <p:bldP spid="23" grpId="1" build="allAtOnce"/>
      <p:bldP spid="25" grpId="0"/>
      <p:bldP spid="25" grpId="1"/>
      <p:bldP spid="25" grpId="2"/>
      <p:bldP spid="26" grpId="0"/>
      <p:bldP spid="26" grpId="1"/>
      <p:bldP spid="26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FE30-7D85-4C9B-9244-1C280C3FFD65}" type="datetime1">
              <a:rPr lang="en-US" smtClean="0"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Sanjib Barman,Kachua Hat High School,Saghata, Gaibandha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7639-02AD-4969-BF76-2196F13EB50A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Snip Same Side Corner Rectangle 4"/>
          <p:cNvSpPr/>
          <p:nvPr/>
        </p:nvSpPr>
        <p:spPr>
          <a:xfrm>
            <a:off x="2988859" y="655093"/>
            <a:ext cx="2620370" cy="70968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000099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4082" y="2166865"/>
            <a:ext cx="5800299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সালফারের এর প্রতীক কী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24082" y="3292119"/>
            <a:ext cx="5800299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ক্যালসিয়াম এর প্রতীক কী ?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24081" y="4468524"/>
            <a:ext cx="5800299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জিংক এর প্রতীক কী ?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01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FE30-7D85-4C9B-9244-1C280C3FFD65}" type="datetime1">
              <a:rPr lang="en-US" smtClean="0"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Sanjib Barman,Kachua Hat High School,Saghata, Gaibandha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7639-02AD-4969-BF76-2196F13EB50A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851948" y="1103204"/>
            <a:ext cx="5490903" cy="4887805"/>
          </a:xfrm>
          <a:prstGeom prst="ellipse">
            <a:avLst/>
          </a:prstGeom>
          <a:solidFill>
            <a:schemeClr val="bg2">
              <a:lumMod val="2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পরমানু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250" y="404545"/>
            <a:ext cx="590995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পরমানুতে কয়টি স্থায়ী কণিকা রয়েছে?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 rot="2451166">
            <a:off x="5947797" y="1138657"/>
            <a:ext cx="1551155" cy="136870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endParaRPr lang="en-US" sz="2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413138" y="2947919"/>
            <a:ext cx="2192379" cy="20198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নিউট্রন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876802" y="2073386"/>
            <a:ext cx="2274185" cy="209559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প্রোটন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552131" y="1794501"/>
            <a:ext cx="4208723" cy="3698543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7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FE30-7D85-4C9B-9244-1C280C3FFD65}" type="datetime1">
              <a:rPr lang="en-US" smtClean="0"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Sanjib Barman,Kachua Hat High School,Saghata, Gaibandha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7639-02AD-4969-BF76-2196F13EB50A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040858"/>
              </p:ext>
            </p:extLst>
          </p:nvPr>
        </p:nvGraphicFramePr>
        <p:xfrm>
          <a:off x="267359" y="1301464"/>
          <a:ext cx="8644627" cy="4336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8180"/>
                <a:gridCol w="999793"/>
                <a:gridCol w="1374717"/>
                <a:gridCol w="1444146"/>
                <a:gridCol w="1666322"/>
                <a:gridCol w="1751469"/>
              </a:tblGrid>
              <a:tr h="1084014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কণিকা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প্রতীক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আপেক্ষিক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ভর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আপেক্ষিক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আধান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প্রকৃত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ভর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প্রকৃত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আধান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1084014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প্রোটন</a:t>
                      </a:r>
                      <a:r>
                        <a:rPr lang="en-US" sz="36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3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bn-BD" sz="2400" i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1084014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নিউট্রন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084014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ইলেকট্রন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98952" y="5825515"/>
            <a:ext cx="5281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চিত্রঃবিভিন্ন</a:t>
            </a:r>
            <a:r>
              <a:rPr lang="en-US" sz="4000" dirty="0" smtClean="0"/>
              <a:t> </a:t>
            </a:r>
            <a:r>
              <a:rPr lang="en-US" sz="4000" dirty="0" err="1" smtClean="0"/>
              <a:t>কণিকার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ভর</a:t>
            </a:r>
            <a:r>
              <a:rPr lang="en-US" sz="4000" dirty="0" smtClean="0"/>
              <a:t> ও </a:t>
            </a:r>
            <a:r>
              <a:rPr lang="en-US" sz="4000" dirty="0" err="1" smtClean="0"/>
              <a:t>আধান</a:t>
            </a:r>
            <a:r>
              <a:rPr lang="en-US" sz="4000" dirty="0" smtClean="0"/>
              <a:t> 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65064" y="2572741"/>
                <a:ext cx="158636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1.6×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24</m:t>
                        </m:r>
                      </m:sup>
                    </m:sSup>
                  </m:oMath>
                </a14:m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bn-BD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গ্রাম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064" y="2572741"/>
                <a:ext cx="1586362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6154" t="-5882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219665" y="2572742"/>
                <a:ext cx="172141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1.60×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19</m:t>
                        </m:r>
                      </m:sup>
                    </m:sSup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কুলম্ব</a:t>
                </a:r>
                <a:endParaRPr lang="bn-BD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9665" y="2572742"/>
                <a:ext cx="1721419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5300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417042" y="2572742"/>
            <a:ext cx="818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8046" y="2572742"/>
            <a:ext cx="641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57695" y="2572742"/>
            <a:ext cx="402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90987" y="3618021"/>
            <a:ext cx="500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68046" y="3587244"/>
            <a:ext cx="641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05753" y="3587244"/>
            <a:ext cx="641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442234" y="3687502"/>
                <a:ext cx="177743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1.675×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24</m:t>
                        </m:r>
                      </m:sup>
                    </m:sSup>
                  </m:oMath>
                </a14:m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bn-BD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গ্রাম</a:t>
                </a:r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234" y="3687502"/>
                <a:ext cx="1777431" cy="830997"/>
              </a:xfrm>
              <a:prstGeom prst="rect">
                <a:avLst/>
              </a:prstGeom>
              <a:blipFill rotWithShape="0">
                <a:blip r:embed="rId5"/>
                <a:stretch>
                  <a:fillRect l="-5498" t="-5882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7814149" y="3662414"/>
            <a:ext cx="641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23825" y="4729860"/>
            <a:ext cx="402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917766" y="4640317"/>
                <a:ext cx="1043958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1840</m:t>
                          </m:r>
                        </m:den>
                      </m:f>
                    </m:oMath>
                  </m:oMathPara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7766" y="4640317"/>
                <a:ext cx="1043958" cy="90178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4335628" y="4780109"/>
            <a:ext cx="818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496825" y="4709421"/>
                <a:ext cx="166824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9.11×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28</m:t>
                        </m:r>
                      </m:sup>
                    </m:sSup>
                  </m:oMath>
                </a14:m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bn-BD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গ্রাম</a:t>
                </a:r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6825" y="4709421"/>
                <a:ext cx="1668249" cy="830997"/>
              </a:xfrm>
              <a:prstGeom prst="rect">
                <a:avLst/>
              </a:prstGeom>
              <a:blipFill rotWithShape="0">
                <a:blip r:embed="rId7"/>
                <a:stretch>
                  <a:fillRect l="-5861" t="-5882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139580" y="4722431"/>
                <a:ext cx="181643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-1.60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19</m:t>
                        </m:r>
                      </m:sup>
                    </m:sSup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কুলম্ব</a:t>
                </a:r>
                <a:endParaRPr lang="bn-BD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9580" y="4722431"/>
                <a:ext cx="1816433" cy="830997"/>
              </a:xfrm>
              <a:prstGeom prst="rect">
                <a:avLst/>
              </a:prstGeom>
              <a:blipFill rotWithShape="0">
                <a:blip r:embed="rId8"/>
                <a:stretch>
                  <a:fillRect l="-5034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3047095" y="371089"/>
            <a:ext cx="3883286" cy="846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691518" y="272524"/>
            <a:ext cx="5628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প্রোটন এর আপেক্ষিক আধান কত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08177" y="324122"/>
            <a:ext cx="4550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প্রোটন এর প্রকৃত ভর কত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45476" y="444280"/>
            <a:ext cx="4941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প্রোটন এর প্রকৃত আধান কত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20048" y="329737"/>
            <a:ext cx="5294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নিউট্রন এর আপেক্ষিক ভর কত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22785" y="450122"/>
            <a:ext cx="5884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নিউট্রন এর আপেক্ষিক আধান কত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98952" y="382159"/>
            <a:ext cx="5236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নিউট্রন এর প্রকৃত ভর কত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66437" y="322317"/>
            <a:ext cx="5236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নিউট্রন এর প্রকৃত আধান কত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05340" y="345172"/>
            <a:ext cx="5711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 এর আপেক্ষিক ভর কত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20048" y="316727"/>
            <a:ext cx="5165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 এর প্রকৃত ভর কত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70444" y="316727"/>
            <a:ext cx="5343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 এর প্রকৃত আধান কত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1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FE30-7D85-4C9B-9244-1C280C3FFD65}" type="datetime1">
              <a:rPr lang="en-US" smtClean="0"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Sanjib Barman,Kachua Hat High School,Saghata, Gaibandha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7639-02AD-4969-BF76-2196F13EB50A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860551" y="2481583"/>
            <a:ext cx="1926041" cy="1916657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Oval 5"/>
          <p:cNvSpPr/>
          <p:nvPr/>
        </p:nvSpPr>
        <p:spPr>
          <a:xfrm>
            <a:off x="4161186" y="2505218"/>
            <a:ext cx="276367" cy="28660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</a:t>
            </a:r>
            <a:endParaRPr lang="en-US" sz="1350" dirty="0"/>
          </a:p>
        </p:txBody>
      </p:sp>
      <p:sp>
        <p:nvSpPr>
          <p:cNvPr id="7" name="Oval 6"/>
          <p:cNvSpPr/>
          <p:nvPr/>
        </p:nvSpPr>
        <p:spPr>
          <a:xfrm>
            <a:off x="5295656" y="4017668"/>
            <a:ext cx="276367" cy="28660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-</a:t>
            </a:r>
            <a:endParaRPr lang="en-US" sz="1350" dirty="0"/>
          </a:p>
        </p:txBody>
      </p:sp>
      <p:sp>
        <p:nvSpPr>
          <p:cNvPr id="8" name="Oval 7"/>
          <p:cNvSpPr/>
          <p:nvPr/>
        </p:nvSpPr>
        <p:spPr>
          <a:xfrm>
            <a:off x="2988640" y="1543988"/>
            <a:ext cx="3732550" cy="373255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299369" y="1431975"/>
            <a:ext cx="276367" cy="28660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-</a:t>
            </a:r>
            <a:endParaRPr lang="en-US" sz="1350" b="1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227691" y="990192"/>
            <a:ext cx="1120917" cy="2729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5881408" y="893324"/>
            <a:ext cx="276367" cy="28660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-</a:t>
            </a:r>
            <a:endParaRPr lang="en-US" sz="135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353182" y="711452"/>
            <a:ext cx="149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376133" y="3247795"/>
            <a:ext cx="1905515" cy="2729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424717" y="2955407"/>
            <a:ext cx="1235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নিউট্রন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03892" y="4198401"/>
            <a:ext cx="1235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প্রোটন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220117" y="3799433"/>
            <a:ext cx="2148251" cy="69135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4445312" y="3536250"/>
            <a:ext cx="425106" cy="44214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/>
          </a:p>
        </p:txBody>
      </p:sp>
      <p:sp>
        <p:nvSpPr>
          <p:cNvPr id="26" name="Oval 25"/>
          <p:cNvSpPr/>
          <p:nvPr/>
        </p:nvSpPr>
        <p:spPr>
          <a:xfrm>
            <a:off x="4378986" y="2837669"/>
            <a:ext cx="425106" cy="44214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/>
          </a:p>
        </p:txBody>
      </p:sp>
      <p:sp>
        <p:nvSpPr>
          <p:cNvPr id="27" name="Oval 26"/>
          <p:cNvSpPr/>
          <p:nvPr/>
        </p:nvSpPr>
        <p:spPr>
          <a:xfrm>
            <a:off x="5000493" y="3103318"/>
            <a:ext cx="425106" cy="44214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/>
          </a:p>
        </p:txBody>
      </p:sp>
      <p:sp>
        <p:nvSpPr>
          <p:cNvPr id="28" name="Oval 27"/>
          <p:cNvSpPr/>
          <p:nvPr/>
        </p:nvSpPr>
        <p:spPr>
          <a:xfrm>
            <a:off x="4863246" y="3499619"/>
            <a:ext cx="425106" cy="44214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</a:rPr>
              <a:t>+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744271" y="2830860"/>
            <a:ext cx="425106" cy="44214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</a:rPr>
              <a:t>+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4221056" y="3218841"/>
            <a:ext cx="425106" cy="44214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</a:rPr>
              <a:t>+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633732" y="3184680"/>
            <a:ext cx="425106" cy="44214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/>
          </a:p>
        </p:txBody>
      </p:sp>
      <p:sp>
        <p:nvSpPr>
          <p:cNvPr id="31" name="Oval 30"/>
          <p:cNvSpPr/>
          <p:nvPr/>
        </p:nvSpPr>
        <p:spPr>
          <a:xfrm>
            <a:off x="4083428" y="2666594"/>
            <a:ext cx="1468016" cy="14650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2047165" y="2292824"/>
            <a:ext cx="1310184" cy="3077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2047164" y="3545458"/>
            <a:ext cx="2083378" cy="3811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46739" y="2000436"/>
            <a:ext cx="1303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শক্তিস্তর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86604" y="3316040"/>
            <a:ext cx="1719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09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66 0.10116 C 0.16285 0.17847 0.12083 0.24722 0.06337 0.25394 C 0.00538 0.26042 -0.04601 0.20301 -0.05122 0.12593 C -0.05608 0.04838 -0.01493 -0.01875 0.04496 -0.02569 C 0.10226 -0.03264 0.1526 0.02384 0.1566 0.10116 Z " pathEditMode="relative" rAng="5100000" ptsTypes="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65" y="129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049 -0.10092 C -0.17049 -0.17824 -0.12552 -0.24166 -0.06944 -0.24166 C -0.01267 -0.24166 0.03333 -0.17824 0.03368 -0.10046 C 0.03333 -0.02291 -0.01285 0.03866 -0.0691 0.03912 C -0.12552 0.03935 -0.17049 -0.02291 -0.17049 -0.10092 Z " pathEditMode="relative" rAng="16200000" ptsTypes="AAA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-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35 0.51736 C 0.02205 0.57546 -0.09809 0.51204 -0.14132 0.37569 C -0.18472 0.23588 -0.13732 0.07569 -0.03611 0.0162 C 0.06806 -0.04097 0.18646 0.02569 0.23108 0.16481 C 0.27466 0.30185 0.22813 0.4588 0.12535 0.51736 Z " pathEditMode="relative" rAng="9420000" ptsTypes="AAA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42" y="-2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5" grpId="0"/>
      <p:bldP spid="18" grpId="0"/>
      <p:bldP spid="19" grpId="0"/>
      <p:bldP spid="37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FE30-7D85-4C9B-9244-1C280C3FFD65}" type="datetime1">
              <a:rPr lang="en-US" smtClean="0"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Sanjib Barman,Kachua Hat High School,Saghata, Gaibandha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7639-02AD-4969-BF76-2196F13EB50A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89186" y="1796752"/>
            <a:ext cx="9421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bn-BD" dirty="0" smtClean="0">
              <a:latin typeface="Times New Roman" panose="02020603050405020304" pitchFamily="18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5484092" y="2258416"/>
            <a:ext cx="3283528" cy="646331"/>
            <a:chOff x="5484092" y="2258416"/>
            <a:chExt cx="3283528" cy="646331"/>
          </a:xfrm>
        </p:grpSpPr>
        <p:cxnSp>
          <p:nvCxnSpPr>
            <p:cNvPr id="9" name="Straight Arrow Connector 8"/>
            <p:cNvCxnSpPr/>
            <p:nvPr/>
          </p:nvCxnSpPr>
          <p:spPr>
            <a:xfrm flipH="1">
              <a:off x="5484092" y="2581582"/>
              <a:ext cx="112452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426202" y="2258416"/>
              <a:ext cx="2341418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মৌলের প্রতীক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35525" y="1079851"/>
            <a:ext cx="4361875" cy="680590"/>
            <a:chOff x="235525" y="1079851"/>
            <a:chExt cx="4361875" cy="680590"/>
          </a:xfrm>
        </p:grpSpPr>
        <p:grpSp>
          <p:nvGrpSpPr>
            <p:cNvPr id="17" name="Group 16"/>
            <p:cNvGrpSpPr/>
            <p:nvPr/>
          </p:nvGrpSpPr>
          <p:grpSpPr>
            <a:xfrm>
              <a:off x="3594966" y="1341461"/>
              <a:ext cx="1002434" cy="418980"/>
              <a:chOff x="1787237" y="2008909"/>
              <a:chExt cx="1002434" cy="418980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1787237" y="2008909"/>
                <a:ext cx="997529" cy="1385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2789671" y="2008909"/>
                <a:ext cx="0" cy="41898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/>
            <p:cNvSpPr txBox="1"/>
            <p:nvPr/>
          </p:nvSpPr>
          <p:spPr>
            <a:xfrm>
              <a:off x="235525" y="1079851"/>
              <a:ext cx="3408223" cy="5232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নিউক্লিয়ন/ভর সংখ্যা </a:t>
              </a:r>
              <a:r>
                <a:rPr lang="en-US" sz="2800" dirty="0" smtClean="0"/>
                <a:t>(A)</a:t>
              </a:r>
              <a:endParaRPr lang="en-US" sz="2800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35525" y="3308466"/>
            <a:ext cx="4303719" cy="657514"/>
            <a:chOff x="235525" y="3308466"/>
            <a:chExt cx="4303719" cy="657514"/>
          </a:xfrm>
        </p:grpSpPr>
        <p:grpSp>
          <p:nvGrpSpPr>
            <p:cNvPr id="26" name="Group 25"/>
            <p:cNvGrpSpPr/>
            <p:nvPr/>
          </p:nvGrpSpPr>
          <p:grpSpPr>
            <a:xfrm>
              <a:off x="3657028" y="3308466"/>
              <a:ext cx="882216" cy="440786"/>
              <a:chOff x="2165784" y="4554705"/>
              <a:chExt cx="882216" cy="440786"/>
            </a:xfrm>
          </p:grpSpPr>
          <p:cxnSp>
            <p:nvCxnSpPr>
              <p:cNvPr id="19" name="Straight Arrow Connector 18"/>
              <p:cNvCxnSpPr/>
              <p:nvPr/>
            </p:nvCxnSpPr>
            <p:spPr>
              <a:xfrm flipH="1" flipV="1">
                <a:off x="3038620" y="4554705"/>
                <a:ext cx="9380" cy="440786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2165784" y="4985822"/>
                <a:ext cx="882216" cy="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TextBox 27"/>
            <p:cNvSpPr txBox="1"/>
            <p:nvPr/>
          </p:nvSpPr>
          <p:spPr>
            <a:xfrm>
              <a:off x="235525" y="3442760"/>
              <a:ext cx="3408224" cy="5232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প্রোটন/পারমানবিক সংখ্যা </a:t>
              </a:r>
              <a:r>
                <a:rPr lang="en-US" sz="2400" dirty="0" smtClean="0"/>
                <a:t>(Z)</a:t>
              </a:r>
              <a:endParaRPr lang="en-US" sz="2400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803977" y="4302264"/>
            <a:ext cx="601287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নিউট্রন সংখ্যা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/>
              <a:t>(A-Z)</a:t>
            </a:r>
            <a:endParaRPr lang="en-US" sz="4800" dirty="0"/>
          </a:p>
        </p:txBody>
      </p:sp>
      <p:sp>
        <p:nvSpPr>
          <p:cNvPr id="30" name="TextBox 29"/>
          <p:cNvSpPr txBox="1"/>
          <p:nvPr/>
        </p:nvSpPr>
        <p:spPr>
          <a:xfrm>
            <a:off x="4583117" y="5133261"/>
            <a:ext cx="323373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= 39-19 </a:t>
            </a:r>
            <a:endParaRPr lang="en-US" sz="4000" dirty="0"/>
          </a:p>
        </p:txBody>
      </p:sp>
      <p:sp>
        <p:nvSpPr>
          <p:cNvPr id="31" name="TextBox 30"/>
          <p:cNvSpPr txBox="1"/>
          <p:nvPr/>
        </p:nvSpPr>
        <p:spPr>
          <a:xfrm>
            <a:off x="4592495" y="5765937"/>
            <a:ext cx="322435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= 20 </a:t>
            </a:r>
            <a:endParaRPr lang="en-US" sz="40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4195190" y="1680588"/>
            <a:ext cx="1451984" cy="1685824"/>
            <a:chOff x="4195190" y="1680588"/>
            <a:chExt cx="1451984" cy="1685824"/>
          </a:xfrm>
        </p:grpSpPr>
        <p:sp>
          <p:nvSpPr>
            <p:cNvPr id="6" name="TextBox 5"/>
            <p:cNvSpPr txBox="1"/>
            <p:nvPr/>
          </p:nvSpPr>
          <p:spPr>
            <a:xfrm>
              <a:off x="4287267" y="2643527"/>
              <a:ext cx="7570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Alberta" panose="04020500000000000000" pitchFamily="82" charset="0"/>
                </a:rPr>
                <a:t>19</a:t>
              </a:r>
              <a:endParaRPr lang="en-US" sz="4000" dirty="0">
                <a:latin typeface="Alberta" panose="04020500000000000000" pitchFamily="8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95190" y="1680588"/>
              <a:ext cx="7758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Alberta" panose="04020500000000000000" pitchFamily="82" charset="0"/>
                </a:rPr>
                <a:t>39</a:t>
              </a:r>
              <a:endParaRPr lang="en-US" sz="1600" dirty="0">
                <a:latin typeface="Alberta" panose="04020500000000000000" pitchFamily="82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05064" y="1796752"/>
              <a:ext cx="94211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endParaRPr lang="bn-BD" dirty="0" smtClean="0"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864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FE30-7D85-4C9B-9244-1C280C3FFD65}" type="datetime1">
              <a:rPr lang="en-US" smtClean="0"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Sanjib Barman,Kachua Hat High School,Saghata, Gaibandha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7639-02AD-4969-BF76-2196F13EB50A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723481"/>
              </p:ext>
            </p:extLst>
          </p:nvPr>
        </p:nvGraphicFramePr>
        <p:xfrm>
          <a:off x="349250" y="1975320"/>
          <a:ext cx="8496300" cy="3309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100"/>
                <a:gridCol w="2832100"/>
                <a:gridCol w="2832100"/>
              </a:tblGrid>
              <a:tr h="1146411"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মৌল</a:t>
                      </a:r>
                      <a:r>
                        <a:rPr lang="bn-BD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প্রোটন / ইলেকট্রন সংখ্যা</a:t>
                      </a:r>
                      <a:r>
                        <a:rPr lang="bn-BD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নিউট্রন</a:t>
                      </a:r>
                      <a:r>
                        <a:rPr lang="bn-BD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সংখ্যা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908611">
                <a:tc>
                  <a:txBody>
                    <a:bodyPr/>
                    <a:lstStyle/>
                    <a:p>
                      <a:r>
                        <a:rPr lang="en-US" sz="5400" dirty="0" smtClean="0"/>
                        <a:t>       </a:t>
                      </a:r>
                      <a:r>
                        <a:rPr lang="en-US" sz="6600" dirty="0" smtClean="0">
                          <a:solidFill>
                            <a:schemeClr val="bg1"/>
                          </a:solidFill>
                        </a:rPr>
                        <a:t>c</a:t>
                      </a:r>
                      <a:endParaRPr lang="en-US" sz="6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400" dirty="0" smtClean="0">
                          <a:solidFill>
                            <a:schemeClr val="bg1"/>
                          </a:solidFill>
                        </a:rPr>
                        <a:t>       6</a:t>
                      </a:r>
                      <a:endParaRPr lang="en-US" sz="5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                  </a:t>
                      </a:r>
                      <a:r>
                        <a:rPr lang="en-US" sz="5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5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102338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</a:t>
                      </a:r>
                      <a:r>
                        <a:rPr lang="en-US" sz="4800" dirty="0" smtClean="0">
                          <a:solidFill>
                            <a:schemeClr val="bg1"/>
                          </a:solidFill>
                        </a:rPr>
                        <a:t>Al</a:t>
                      </a:r>
                      <a:endParaRPr lang="en-US" sz="4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</a:t>
                      </a:r>
                      <a:r>
                        <a:rPr lang="en-US" sz="54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en-US" sz="5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</a:t>
                      </a:r>
                      <a:r>
                        <a:rPr lang="en-US" sz="54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US" sz="5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sp>
        <p:nvSpPr>
          <p:cNvPr id="6" name="Flowchart: Terminator 5"/>
          <p:cNvSpPr/>
          <p:nvPr/>
        </p:nvSpPr>
        <p:spPr>
          <a:xfrm>
            <a:off x="2079105" y="341194"/>
            <a:ext cx="5345278" cy="1009935"/>
          </a:xfrm>
          <a:prstGeom prst="flowChartTerminator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250" y="5396605"/>
            <a:ext cx="86642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নিউক্লিয়াসে প্রোটন ও  নিউট্রন এবং বিভিন্ন স্তরে ইলেকট্রন বিন্যাস করে পরমানুসমুহের গঠন চিত্র অঙ্কন কর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96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FE30-7D85-4C9B-9244-1C280C3FFD65}" type="datetime1">
              <a:rPr lang="en-US" smtClean="0"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Sanjib Barman,Kachua Hat High School,Saghata, Gaibandha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7639-02AD-4969-BF76-2196F13EB50A}" type="slidenum">
              <a:rPr lang="en-US" smtClean="0"/>
              <a:t>17</a:t>
            </a:fld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996385" y="772623"/>
            <a:ext cx="1919997" cy="1601632"/>
            <a:chOff x="1128003" y="755534"/>
            <a:chExt cx="1919997" cy="1601632"/>
          </a:xfrm>
        </p:grpSpPr>
        <p:sp>
          <p:nvSpPr>
            <p:cNvPr id="5" name="TextBox 4"/>
            <p:cNvSpPr txBox="1"/>
            <p:nvPr/>
          </p:nvSpPr>
          <p:spPr>
            <a:xfrm>
              <a:off x="1752026" y="771520"/>
              <a:ext cx="129597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</a:t>
              </a:r>
              <a:endParaRPr lang="bn-BD" dirty="0" smtClean="0">
                <a:latin typeface="Times New Roman" panose="020206030504050203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28003" y="755534"/>
              <a:ext cx="9255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Alberta" panose="04020500000000000000" pitchFamily="82" charset="0"/>
                </a:rPr>
                <a:t>28</a:t>
              </a:r>
              <a:endParaRPr lang="en-US" sz="4000" dirty="0">
                <a:latin typeface="Alberta" panose="04020500000000000000" pitchFamily="8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04777" y="1649280"/>
              <a:ext cx="7758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Alberta" panose="04020500000000000000" pitchFamily="82" charset="0"/>
                </a:rPr>
                <a:t>14</a:t>
              </a:r>
              <a:endParaRPr lang="en-US" sz="1600" dirty="0">
                <a:latin typeface="Alberta" panose="04020500000000000000" pitchFamily="82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778690" y="1284624"/>
            <a:ext cx="4613564" cy="769441"/>
            <a:chOff x="3048000" y="1230380"/>
            <a:chExt cx="4613564" cy="769441"/>
          </a:xfrm>
        </p:grpSpPr>
        <p:sp>
          <p:nvSpPr>
            <p:cNvPr id="8" name="TextBox 7"/>
            <p:cNvSpPr txBox="1"/>
            <p:nvPr/>
          </p:nvSpPr>
          <p:spPr>
            <a:xfrm>
              <a:off x="3048000" y="1230380"/>
              <a:ext cx="461356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প্রতীকে 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4271818" y="1760116"/>
              <a:ext cx="65116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1980629" y="2354933"/>
            <a:ext cx="4807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Rockwell" panose="02060603020205020403" pitchFamily="18" charset="0"/>
              </a:rPr>
              <a:t>i</a:t>
            </a:r>
            <a:r>
              <a:rPr lang="en-US" sz="2800" dirty="0" smtClean="0"/>
              <a:t>.    28 </a:t>
            </a:r>
            <a:r>
              <a:rPr lang="bn-BD" sz="2800" dirty="0" smtClean="0"/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সংখ্যাটি হলো ভরসংখ্যা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80628" y="2918417"/>
            <a:ext cx="4807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Rockwell" panose="02060603020205020403" pitchFamily="18" charset="0"/>
              </a:rPr>
              <a:t>i</a:t>
            </a:r>
            <a:r>
              <a:rPr lang="en-US" sz="2800" dirty="0">
                <a:latin typeface="Rockwell" panose="02060603020205020403" pitchFamily="18" charset="0"/>
              </a:rPr>
              <a:t>i</a:t>
            </a:r>
            <a:r>
              <a:rPr lang="en-US" sz="2800" dirty="0" smtClean="0"/>
              <a:t>.  </a:t>
            </a:r>
            <a:r>
              <a:rPr lang="bn-BD" sz="2800" dirty="0" smtClean="0"/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প্রোটন সংখ্যা হলো </a:t>
            </a:r>
            <a:r>
              <a:rPr lang="en-US" sz="28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14</a:t>
            </a:r>
            <a:r>
              <a:rPr lang="bn-BD" sz="28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80628" y="3473406"/>
            <a:ext cx="4807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Rockwell" panose="02060603020205020403" pitchFamily="18" charset="0"/>
              </a:rPr>
              <a:t>iii</a:t>
            </a:r>
            <a:r>
              <a:rPr lang="en-US" sz="2800" dirty="0" smtClean="0"/>
              <a:t>. 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প্রোটন ও ইলেকট্রন সংখ্যা হলো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73159" y="4158567"/>
            <a:ext cx="5050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04777" y="4927891"/>
            <a:ext cx="2009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2800" dirty="0">
                <a:latin typeface="Rockwell" panose="02060603020205020403" pitchFamily="18" charset="0"/>
              </a:rPr>
              <a:t> </a:t>
            </a:r>
            <a:r>
              <a:rPr lang="en-US" sz="2800" dirty="0" err="1">
                <a:latin typeface="Rockwell" panose="02060603020205020403" pitchFamily="18" charset="0"/>
              </a:rPr>
              <a:t>i</a:t>
            </a:r>
            <a:r>
              <a:rPr lang="en-US" sz="2800" dirty="0">
                <a:latin typeface="Rockwell" panose="02060603020205020403" pitchFamily="18" charset="0"/>
              </a:rPr>
              <a:t> </a:t>
            </a:r>
            <a:r>
              <a:rPr lang="bn-BD" sz="2800" dirty="0" smtClean="0">
                <a:latin typeface="Rockwell" panose="02060603020205020403" pitchFamily="18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2800" dirty="0" smtClean="0">
                <a:latin typeface="Rockwell" panose="02060603020205020403" pitchFamily="18" charset="0"/>
              </a:rPr>
              <a:t> </a:t>
            </a:r>
            <a:r>
              <a:rPr lang="en-US" sz="2800" dirty="0" smtClean="0">
                <a:latin typeface="Rockwell" panose="02060603020205020403" pitchFamily="18" charset="0"/>
              </a:rPr>
              <a:t>ii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82776" y="5621528"/>
            <a:ext cx="2009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</a:t>
            </a:r>
            <a:r>
              <a:rPr lang="en-US" sz="2800" dirty="0">
                <a:latin typeface="Rockwell" panose="02060603020205020403" pitchFamily="18" charset="0"/>
              </a:rPr>
              <a:t> </a:t>
            </a:r>
            <a:r>
              <a:rPr lang="en-US" sz="2800" dirty="0" err="1" smtClean="0">
                <a:latin typeface="Rockwell" panose="02060603020205020403" pitchFamily="18" charset="0"/>
              </a:rPr>
              <a:t>i</a:t>
            </a:r>
            <a:r>
              <a:rPr lang="en-US" sz="2800" dirty="0" smtClean="0">
                <a:latin typeface="Rockwell" panose="02060603020205020403" pitchFamily="18" charset="0"/>
              </a:rPr>
              <a:t> </a:t>
            </a:r>
            <a:r>
              <a:rPr lang="bn-BD" sz="2800" dirty="0" smtClean="0">
                <a:latin typeface="Rockwell" panose="02060603020205020403" pitchFamily="18" charset="0"/>
              </a:rPr>
              <a:t>, </a:t>
            </a:r>
            <a:r>
              <a:rPr lang="en-US" sz="2800" dirty="0" smtClean="0">
                <a:latin typeface="Rockwell" panose="02060603020205020403" pitchFamily="18" charset="0"/>
              </a:rPr>
              <a:t>ii </a:t>
            </a:r>
            <a:r>
              <a:rPr lang="bn-BD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 smtClean="0">
                <a:latin typeface="Rockwell" panose="02060603020205020403" pitchFamily="18" charset="0"/>
              </a:rPr>
              <a:t> iii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04777" y="5500536"/>
            <a:ext cx="2009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Rockwell" panose="02060603020205020403" pitchFamily="18" charset="0"/>
              </a:rPr>
              <a:t>ii</a:t>
            </a:r>
            <a:r>
              <a:rPr lang="bn-BD" sz="2800" dirty="0" smtClean="0">
                <a:latin typeface="Rockwell" panose="02060603020205020403" pitchFamily="18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2800" dirty="0" smtClean="0">
                <a:latin typeface="Rockwell" panose="02060603020205020403" pitchFamily="18" charset="0"/>
              </a:rPr>
              <a:t> </a:t>
            </a:r>
            <a:r>
              <a:rPr lang="en-US" sz="2800" dirty="0">
                <a:latin typeface="Rockwell" panose="02060603020205020403" pitchFamily="18" charset="0"/>
              </a:rPr>
              <a:t>iii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82776" y="5026144"/>
            <a:ext cx="2009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Rockwell" panose="02060603020205020403" pitchFamily="18" charset="0"/>
              </a:rPr>
              <a:t>i</a:t>
            </a:r>
            <a:r>
              <a:rPr lang="bn-BD" sz="2800" dirty="0" smtClean="0">
                <a:latin typeface="Rockwell" panose="02060603020205020403" pitchFamily="18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2800" dirty="0" smtClean="0">
                <a:latin typeface="Rockwell" panose="02060603020205020403" pitchFamily="18" charset="0"/>
              </a:rPr>
              <a:t> </a:t>
            </a:r>
            <a:r>
              <a:rPr lang="en-US" sz="2800" dirty="0">
                <a:latin typeface="Rockwell" panose="02060603020205020403" pitchFamily="18" charset="0"/>
              </a:rPr>
              <a:t>iii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71624" y="1271059"/>
            <a:ext cx="544367" cy="570581"/>
            <a:chOff x="269891" y="1346899"/>
            <a:chExt cx="544367" cy="570581"/>
          </a:xfrm>
        </p:grpSpPr>
        <p:sp>
          <p:nvSpPr>
            <p:cNvPr id="29" name="5-Point Star 28"/>
            <p:cNvSpPr/>
            <p:nvPr/>
          </p:nvSpPr>
          <p:spPr>
            <a:xfrm>
              <a:off x="269891" y="1346899"/>
              <a:ext cx="468168" cy="536401"/>
            </a:xfrm>
            <a:prstGeom prst="star5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5-Point Star 30"/>
            <p:cNvSpPr/>
            <p:nvPr/>
          </p:nvSpPr>
          <p:spPr>
            <a:xfrm>
              <a:off x="346090" y="1381079"/>
              <a:ext cx="468168" cy="536401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239413" y="4925415"/>
            <a:ext cx="609600" cy="525696"/>
            <a:chOff x="6996545" y="4244596"/>
            <a:chExt cx="609600" cy="525696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6996545" y="4507444"/>
              <a:ext cx="110837" cy="235898"/>
            </a:xfrm>
            <a:prstGeom prst="line">
              <a:avLst/>
            </a:prstGeom>
            <a:ln w="5715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7109593" y="4244596"/>
              <a:ext cx="496552" cy="525696"/>
            </a:xfrm>
            <a:prstGeom prst="line">
              <a:avLst/>
            </a:prstGeom>
            <a:ln w="5715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3840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FE30-7D85-4C9B-9244-1C280C3FFD65}" type="datetime1">
              <a:rPr lang="en-US" smtClean="0"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Sanjib Barman,Kachua Hat High School,Saghata, Gaibandha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7639-02AD-4969-BF76-2196F13EB50A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43213" y="486907"/>
            <a:ext cx="2740169" cy="830997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0233" y="1634672"/>
            <a:ext cx="6954333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মৌলের প্রতীক কাকে বল?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0233" y="3410862"/>
            <a:ext cx="6954333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ইলেকট্রনের ভর প্রোটনের কত ভাগ?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0233" y="2522767"/>
            <a:ext cx="6954333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পরমানুর স্থায়ী কণিকা কয়টি?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0233" y="4280134"/>
            <a:ext cx="6954335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ভর সংখ্যা কাকে বলে?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0231" y="5285697"/>
            <a:ext cx="6954335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৫।পরমানুর প্রোটন সংখ্যাকে কী বলা হয়?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20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FE30-7D85-4C9B-9244-1C280C3FFD65}" type="datetime1">
              <a:rPr lang="en-US" smtClean="0"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Sanjib Barman,Kachua Hat High School,Saghata, Gaibandha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7639-02AD-4969-BF76-2196F13EB50A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437762" y="801465"/>
            <a:ext cx="4449426" cy="1310226"/>
          </a:xfrm>
          <a:prstGeom prst="round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GlowEdges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/>
              <a:t>বা</a:t>
            </a:r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ড়ির</a:t>
            </a:r>
            <a:r>
              <a:rPr lang="en-US" sz="8000" dirty="0" smtClean="0"/>
              <a:t> </a:t>
            </a:r>
            <a:r>
              <a:rPr lang="en-US" sz="8000" dirty="0" err="1" smtClean="0"/>
              <a:t>কাজ</a:t>
            </a:r>
            <a:endParaRPr lang="en-US" sz="1600" dirty="0"/>
          </a:p>
        </p:txBody>
      </p:sp>
      <p:grpSp>
        <p:nvGrpSpPr>
          <p:cNvPr id="10" name="Group 9"/>
          <p:cNvGrpSpPr/>
          <p:nvPr/>
        </p:nvGrpSpPr>
        <p:grpSpPr>
          <a:xfrm>
            <a:off x="956200" y="2658758"/>
            <a:ext cx="1350507" cy="1261167"/>
            <a:chOff x="1129945" y="635885"/>
            <a:chExt cx="1799827" cy="1737568"/>
          </a:xfrm>
        </p:grpSpPr>
        <p:sp>
          <p:nvSpPr>
            <p:cNvPr id="11" name="TextBox 10"/>
            <p:cNvSpPr txBox="1"/>
            <p:nvPr/>
          </p:nvSpPr>
          <p:spPr>
            <a:xfrm>
              <a:off x="1633798" y="926176"/>
              <a:ext cx="1295974" cy="1399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bn-BD" sz="60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29945" y="635885"/>
              <a:ext cx="9255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Alberta" panose="04020500000000000000" pitchFamily="82" charset="0"/>
                </a:rPr>
                <a:t>17</a:t>
              </a:r>
              <a:endParaRPr lang="en-US" sz="4000" dirty="0">
                <a:latin typeface="Alberta" panose="04020500000000000000" pitchFamily="8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04776" y="1665567"/>
              <a:ext cx="7758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Alberta" panose="04020500000000000000" pitchFamily="82" charset="0"/>
                </a:rPr>
                <a:t>8</a:t>
              </a:r>
              <a:endParaRPr lang="en-US" sz="1600" dirty="0">
                <a:latin typeface="Alberta" panose="04020500000000000000" pitchFamily="8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042441" y="2482482"/>
            <a:ext cx="1765355" cy="1366188"/>
            <a:chOff x="1113850" y="575331"/>
            <a:chExt cx="1934150" cy="1742712"/>
          </a:xfrm>
        </p:grpSpPr>
        <p:sp>
          <p:nvSpPr>
            <p:cNvPr id="19" name="TextBox 18"/>
            <p:cNvSpPr txBox="1"/>
            <p:nvPr/>
          </p:nvSpPr>
          <p:spPr>
            <a:xfrm>
              <a:off x="1752026" y="771520"/>
              <a:ext cx="1295974" cy="11778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Fe</a:t>
              </a:r>
              <a:endParaRPr lang="bn-BD" sz="1000" dirty="0" smtClean="0">
                <a:latin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13850" y="575331"/>
              <a:ext cx="925518" cy="824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Alberta" panose="04020500000000000000" pitchFamily="82" charset="0"/>
                </a:rPr>
                <a:t>56</a:t>
              </a:r>
              <a:endParaRPr lang="en-US" sz="3600" dirty="0">
                <a:latin typeface="Alberta" panose="04020500000000000000" pitchFamily="8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113850" y="1493582"/>
              <a:ext cx="802857" cy="824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Alberta" panose="04020500000000000000" pitchFamily="82" charset="0"/>
                </a:rPr>
                <a:t>26</a:t>
              </a:r>
              <a:endParaRPr lang="en-US" sz="1400" dirty="0">
                <a:latin typeface="Alberta" panose="04020500000000000000" pitchFamily="8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493627" y="2636284"/>
            <a:ext cx="1804291" cy="1354616"/>
            <a:chOff x="1289363" y="770150"/>
            <a:chExt cx="1576778" cy="1157908"/>
          </a:xfrm>
        </p:grpSpPr>
        <p:sp>
          <p:nvSpPr>
            <p:cNvPr id="23" name="TextBox 22"/>
            <p:cNvSpPr txBox="1"/>
            <p:nvPr/>
          </p:nvSpPr>
          <p:spPr>
            <a:xfrm>
              <a:off x="1752026" y="771520"/>
              <a:ext cx="1114115" cy="1156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Cu</a:t>
              </a:r>
              <a:r>
                <a:rPr lang="bn-BD" sz="7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bn-BD" sz="8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bn-BD" sz="1400" dirty="0" smtClean="0">
                <a:latin typeface="Times New Roman" panose="02020603050405020304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89363" y="770150"/>
              <a:ext cx="624023" cy="51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lberta" panose="04020500000000000000" pitchFamily="82" charset="0"/>
                </a:rPr>
                <a:t>64</a:t>
              </a:r>
              <a:endParaRPr lang="en-US" sz="3200" dirty="0">
                <a:latin typeface="Alberta" panose="04020500000000000000" pitchFamily="82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289363" y="1428200"/>
              <a:ext cx="709297" cy="499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lberta" panose="04020500000000000000" pitchFamily="82" charset="0"/>
                </a:rPr>
                <a:t>29</a:t>
              </a:r>
              <a:endParaRPr lang="en-US" sz="1200" dirty="0">
                <a:latin typeface="Alberta" panose="04020500000000000000" pitchFamily="82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96300" y="4621983"/>
            <a:ext cx="87283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সংকেত গুলো থেকে পারমানবিক সংখ্যা , প্রোটন ,ইলেকট্রন ও নিউট্রন সংখ্যা নির্ণয় করে আনবে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18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FE30-7D85-4C9B-9244-1C280C3FFD65}" type="datetime1">
              <a:rPr lang="en-US" smtClean="0"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Sanjib Barman,Kachua Hat High School,Saghata, Gaibandha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7639-02AD-4969-BF76-2196F13EB50A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16324" y="685133"/>
            <a:ext cx="5311351" cy="95410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সম্মানিত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শিক্ষকবৃন্দের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সেজন্য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2446" y="2270235"/>
            <a:ext cx="7339104" cy="1815882"/>
          </a:xfrm>
          <a:prstGeom prst="rect">
            <a:avLst/>
          </a:prstGeom>
          <a:solidFill>
            <a:srgbClr val="FFFF00"/>
          </a:solidFill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এই পাঠটি শ্রেণিকক্ষে উপস্থাপনের সময় প্রয়োজনীয় পরামর্শ প্রতিটি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স্লাইডের নিচে অর্থাৎ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Slide Note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এ সংযোজন করা হয়েছে। আশা করি সম্মানিত শিক্ষকগণ পাঠটি উপস্থাপনের পূর্বে  উল্লেখিত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Note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দেখে নেবেন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F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চেপে উপস্থাপন শুরু করতে পারেন।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89817" y="4914142"/>
            <a:ext cx="7164363" cy="52322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/>
              <a:t>   </a:t>
            </a:r>
            <a:r>
              <a:rPr lang="en-US" sz="2800" dirty="0" err="1"/>
              <a:t>পাঠ</a:t>
            </a:r>
            <a:r>
              <a:rPr lang="en-US" sz="2800" dirty="0"/>
              <a:t> </a:t>
            </a:r>
            <a:r>
              <a:rPr lang="en-US" sz="2800" dirty="0" err="1"/>
              <a:t>উপস্থাপনের</a:t>
            </a:r>
            <a:r>
              <a:rPr lang="en-US" sz="2800" dirty="0"/>
              <a:t> </a:t>
            </a:r>
            <a:r>
              <a:rPr lang="en-US" sz="2800" dirty="0" err="1"/>
              <a:t>পূর্বে</a:t>
            </a:r>
            <a:r>
              <a:rPr lang="en-US" sz="2800" dirty="0"/>
              <a:t> </a:t>
            </a:r>
            <a:r>
              <a:rPr lang="en-US" sz="2800" dirty="0" err="1"/>
              <a:t>পাঠের</a:t>
            </a:r>
            <a:r>
              <a:rPr lang="en-US" sz="2800" dirty="0"/>
              <a:t> </a:t>
            </a:r>
            <a:r>
              <a:rPr lang="en-US" sz="2800" dirty="0" err="1"/>
              <a:t>সাথে</a:t>
            </a:r>
            <a:r>
              <a:rPr lang="en-US" sz="2800" dirty="0"/>
              <a:t> </a:t>
            </a:r>
            <a:r>
              <a:rPr lang="en-US" sz="2800" dirty="0" err="1"/>
              <a:t>ডিজিটাল</a:t>
            </a:r>
            <a:r>
              <a:rPr lang="en-US" sz="2800" dirty="0"/>
              <a:t> </a:t>
            </a:r>
            <a:r>
              <a:rPr lang="en-US" sz="2800" dirty="0" err="1"/>
              <a:t>কন্টেন্টটি</a:t>
            </a:r>
            <a:r>
              <a:rPr lang="en-US" sz="2800" dirty="0"/>
              <a:t> </a:t>
            </a:r>
            <a:r>
              <a:rPr lang="en-US" sz="2800" dirty="0" err="1"/>
              <a:t>মিলিয়ে</a:t>
            </a:r>
            <a:r>
              <a:rPr lang="en-US" sz="2800" dirty="0"/>
              <a:t> </a:t>
            </a:r>
            <a:r>
              <a:rPr lang="en-US" sz="2800" dirty="0" err="1"/>
              <a:t>নিন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07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FE30-7D85-4C9B-9244-1C280C3FFD65}" type="datetime1">
              <a:rPr lang="en-US" smtClean="0"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Sanjib Barman,Kachua Hat High School,Saghata, Gaibandha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7639-02AD-4969-BF76-2196F13EB50A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54877" y="2519020"/>
            <a:ext cx="5085046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74621" y="4211122"/>
            <a:ext cx="547211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57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FE30-7D85-4C9B-9244-1C280C3FFD65}" type="datetime1">
              <a:rPr lang="en-US" smtClean="0"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Sanjib Barman,Kachua Hat High School,Saghata, Gaibandha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7639-02AD-4969-BF76-2196F13EB50A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29000" y="685800"/>
            <a:ext cx="2362200" cy="1336596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" y="3723382"/>
            <a:ext cx="8763000" cy="1077218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5019993"/>
            <a:ext cx="8763000" cy="1569660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" pitchFamily="2" charset="0"/>
                <a:cs typeface="Nikosh" pitchFamily="2" charset="0"/>
              </a:rPr>
              <a:t>জনাব জেসমিন নাহার</a:t>
            </a:r>
          </a:p>
          <a:p>
            <a:pPr algn="ctr"/>
            <a:r>
              <a:rPr lang="bn-BD" sz="3200" dirty="0" smtClean="0">
                <a:latin typeface="Nikosh" pitchFamily="2" charset="0"/>
                <a:cs typeface="Nikosh" pitchFamily="2" charset="0"/>
              </a:rPr>
              <a:t>প্রভাষক</a:t>
            </a:r>
          </a:p>
          <a:p>
            <a:pPr algn="ctr"/>
            <a:r>
              <a:rPr lang="bn-BD" sz="3200" dirty="0" smtClean="0">
                <a:latin typeface="Nikosh" pitchFamily="2" charset="0"/>
                <a:cs typeface="Nikosh" pitchFamily="2" charset="0"/>
              </a:rPr>
              <a:t>টিটিসি,ঢাকা। </a:t>
            </a:r>
            <a:endParaRPr lang="bn-IN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263913"/>
            <a:ext cx="8763000" cy="1200329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997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FE30-7D85-4C9B-9244-1C280C3FFD65}" type="datetime1">
              <a:rPr lang="en-US" smtClean="0"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Sanjib Barman,Kachua Hat High School,Saghata, Gaibandha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7639-02AD-4969-BF76-2196F13EB50A}" type="slidenum">
              <a:rPr lang="en-US" smtClean="0"/>
              <a:t>3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80110" y="419377"/>
            <a:ext cx="8665440" cy="5936975"/>
            <a:chOff x="-1003137" y="1962475"/>
            <a:chExt cx="9218288" cy="3895204"/>
          </a:xfrm>
          <a:solidFill>
            <a:srgbClr val="CCEB87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6" name="Plaque 5"/>
            <p:cNvSpPr/>
            <p:nvPr/>
          </p:nvSpPr>
          <p:spPr>
            <a:xfrm>
              <a:off x="-1003137" y="1962475"/>
              <a:ext cx="9218288" cy="3895204"/>
            </a:xfrm>
            <a:prstGeom prst="plaque">
              <a:avLst/>
            </a:prstGeom>
            <a:grpFill/>
            <a:ln w="5715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-622759" y="3390487"/>
              <a:ext cx="4148494" cy="193852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5400" b="1" dirty="0" err="1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রসায়ন</a:t>
              </a:r>
              <a:endParaRPr lang="bn-BD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bn-BD" sz="44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নবম</a:t>
              </a:r>
              <a:r>
                <a:rPr lang="en-US" sz="44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-</a:t>
              </a:r>
              <a:r>
                <a:rPr lang="en-US" sz="4400" b="1" dirty="0" err="1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দশম</a:t>
              </a:r>
              <a:r>
                <a:rPr lang="bn-BD" sz="36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4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শ্রেণি</a:t>
              </a:r>
              <a:endPara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bn-BD" sz="44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তৃতীয়</a:t>
              </a:r>
              <a:r>
                <a:rPr lang="bn-IN" sz="44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অধ্যায় </a:t>
              </a:r>
              <a:endPara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bn-BD" sz="44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পদার্থের গঠন</a:t>
              </a:r>
              <a:endPara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2881143" y="3217777"/>
              <a:ext cx="0" cy="1992086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078122" y="3539026"/>
              <a:ext cx="0" cy="1295400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684387" y="3473143"/>
              <a:ext cx="0" cy="1143000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368580" y="3294094"/>
              <a:ext cx="3778414" cy="1709057"/>
            </a:xfrm>
            <a:prstGeom prst="rect">
              <a:avLst/>
            </a:prstGeom>
            <a:grpFill/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b="1" dirty="0" err="1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সঞ্জীব</a:t>
              </a:r>
              <a:r>
                <a:rPr lang="en-US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কুমার</a:t>
              </a:r>
              <a:r>
                <a:rPr lang="en-US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বর্মন</a:t>
              </a:r>
              <a:endParaRPr lang="bn-BD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bn-BD" sz="14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সহ</a:t>
              </a:r>
              <a:r>
                <a:rPr lang="en-US" sz="1400" b="1" dirty="0" err="1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কারী</a:t>
              </a:r>
              <a:r>
                <a:rPr lang="bn-BD" sz="14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শিক্ষক</a:t>
              </a:r>
              <a:r>
                <a:rPr lang="bn-IN" sz="14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(গণিত)</a:t>
              </a:r>
              <a:endParaRPr lang="bn-BD" sz="1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en-US" sz="1400" b="1" dirty="0" err="1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কচুয়া</a:t>
              </a:r>
              <a:r>
                <a:rPr lang="en-US" sz="14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400" b="1" dirty="0" err="1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হাট</a:t>
              </a:r>
              <a:r>
                <a:rPr lang="en-US" sz="14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400" b="1" dirty="0" err="1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উচ্চ</a:t>
              </a:r>
              <a:r>
                <a:rPr lang="en-US" sz="14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400" b="1" dirty="0" err="1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বিদ্যালয়</a:t>
              </a:r>
              <a:r>
                <a:rPr lang="bn-BD" sz="14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,সাঘাটা</a:t>
              </a:r>
              <a:r>
                <a:rPr lang="en-US" sz="14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,</a:t>
              </a:r>
              <a:r>
                <a:rPr lang="en-US" sz="1400" b="1" dirty="0" err="1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গাইবান্ধা</a:t>
              </a:r>
              <a:r>
                <a:rPr lang="bn-BD" sz="14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1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en-US" sz="14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মুঠোফোনঃ০১৭১৯ ৪৬৩৬৪৪</a:t>
              </a:r>
            </a:p>
            <a:p>
              <a:r>
                <a:rPr lang="en-US" sz="10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E-mail: sanjib.tqittc@gmail.com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615" y="1321596"/>
            <a:ext cx="2304152" cy="22713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5" name="Group 14"/>
          <p:cNvGrpSpPr/>
          <p:nvPr/>
        </p:nvGrpSpPr>
        <p:grpSpPr>
          <a:xfrm>
            <a:off x="3267573" y="729725"/>
            <a:ext cx="2784261" cy="1529493"/>
            <a:chOff x="2705256" y="503150"/>
            <a:chExt cx="2784261" cy="152949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2" t="6370" r="5582" b="5940"/>
            <a:stretch/>
          </p:blipFill>
          <p:spPr>
            <a:xfrm>
              <a:off x="2705256" y="503150"/>
              <a:ext cx="2784261" cy="152949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4" name="TextBox 13"/>
            <p:cNvSpPr txBox="1"/>
            <p:nvPr/>
          </p:nvSpPr>
          <p:spPr>
            <a:xfrm>
              <a:off x="2822844" y="697789"/>
              <a:ext cx="254908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66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6600" b="1" dirty="0" err="1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রিচিতি</a:t>
              </a:r>
              <a:r>
                <a:rPr lang="en-US" sz="66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593" y="796489"/>
            <a:ext cx="1128390" cy="139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1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FE30-7D85-4C9B-9244-1C280C3FFD65}" type="datetime1">
              <a:rPr lang="en-US" smtClean="0"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Sanjib Barman,Kachua Hat High School,Saghata, Gaibandha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7639-02AD-4969-BF76-2196F13EB50A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Symbole of Elements _chemistry_Sanjib Barma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0109" y="221673"/>
            <a:ext cx="8797636" cy="643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97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FE30-7D85-4C9B-9244-1C280C3FFD65}" type="datetime1">
              <a:rPr lang="en-US" smtClean="0"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Sanjib Barman,Kachua Hat High School,Saghata, Gaibandha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7639-02AD-4969-BF76-2196F13EB50A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39749" y="412801"/>
            <a:ext cx="2978701" cy="1015663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bn-BD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নাইট্রোজেন 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64870" y="1428464"/>
            <a:ext cx="2671246" cy="1107996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bn-BD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ফসফরাস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10567" y="2154923"/>
            <a:ext cx="1704722" cy="110799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107467" y="2885471"/>
            <a:ext cx="2597186" cy="1107996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89752" y="1723742"/>
            <a:ext cx="2444900" cy="1107996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হিলিয়াম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27974" y="3923857"/>
            <a:ext cx="3203121" cy="1107996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ক্যালসিয়াম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59825" y="3236565"/>
            <a:ext cx="1670650" cy="1107996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আর্গন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49250" y="5204314"/>
            <a:ext cx="3668838" cy="1107996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ম্যাগনেসিয়াম</a:t>
            </a:r>
            <a:endParaRPr lang="en-US" sz="6600" dirty="0"/>
          </a:p>
        </p:txBody>
      </p:sp>
      <p:sp>
        <p:nvSpPr>
          <p:cNvPr id="14" name="Rectangle 13"/>
          <p:cNvSpPr/>
          <p:nvPr/>
        </p:nvSpPr>
        <p:spPr>
          <a:xfrm>
            <a:off x="6256220" y="5187356"/>
            <a:ext cx="2448433" cy="1107996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সালফার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2878" y="300251"/>
            <a:ext cx="8572672" cy="628799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47090" y="3074726"/>
            <a:ext cx="3131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20593" y="3310256"/>
            <a:ext cx="40178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রকমের </a:t>
            </a:r>
            <a:r>
              <a:rPr lang="bn-BD" sz="4400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</a:t>
            </a:r>
            <a:r>
              <a:rPr lang="en-US" sz="4400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5912" y="3830222"/>
            <a:ext cx="7722975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এগুলোকে রসায়ন এ কীসের সাহায্যে প্রকাশ করা হয়?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31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5" grpId="0"/>
      <p:bldP spid="18" grpId="0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FE30-7D85-4C9B-9244-1C280C3FFD65}" type="datetime1">
              <a:rPr lang="en-US" smtClean="0"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Sanjib Barman,Kachua Hat High School,Saghata, Gaibandha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7639-02AD-4969-BF76-2196F13EB50A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4557" y="122829"/>
            <a:ext cx="8900898" cy="6617910"/>
            <a:chOff x="104557" y="122829"/>
            <a:chExt cx="8848375" cy="661791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57" y="122829"/>
              <a:ext cx="8848374" cy="578665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04558" y="5140301"/>
              <a:ext cx="8848374" cy="160043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মৌল, মৌলের প্রতীক ও পরমানুর কণিকাসমুহ</a:t>
              </a:r>
            </a:p>
            <a:p>
              <a:endPara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458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FE30-7D85-4C9B-9244-1C280C3FFD65}" type="datetime1">
              <a:rPr lang="en-US" smtClean="0"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Sanjib Barman,Kachua Hat High School,Saghata, Gaibandha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7639-02AD-4969-BF76-2196F13EB50A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1239" y="3870585"/>
            <a:ext cx="7983161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মৌলের ইংরেজি নাম থেকে তার প্রতীক লিখতে পারবে; </a:t>
            </a:r>
            <a:endParaRPr lang="bn-IN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1239" y="1744592"/>
            <a:ext cx="4255118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1239" y="5033743"/>
            <a:ext cx="7984157" cy="5847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মৌলিক ও স্থায়ী কনিকাগুলোর বৈশিষ্ট্য বর্ণনা করতে পারবে। 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Snip Diagonal Corner Rectangle 8"/>
          <p:cNvSpPr/>
          <p:nvPr/>
        </p:nvSpPr>
        <p:spPr>
          <a:xfrm>
            <a:off x="3684131" y="447389"/>
            <a:ext cx="2080563" cy="633627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1241" y="2834337"/>
            <a:ext cx="7983160" cy="5847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1.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মৌলের প্রতীক কী তা 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ব্যাখ্যা করতে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পারবে;</a:t>
            </a:r>
            <a:endParaRPr lang="bn-IN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83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FE30-7D85-4C9B-9244-1C280C3FFD65}" type="datetime1">
              <a:rPr lang="en-US" smtClean="0"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Sanjib Barman,Kachua Hat High School,Saghata, Gaibandha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7639-02AD-4969-BF76-2196F13EB50A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86643" y="2060308"/>
            <a:ext cx="2661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Hydrogen</a:t>
            </a:r>
            <a:endParaRPr lang="en-US" sz="4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380065" y="1964251"/>
            <a:ext cx="791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H</a:t>
            </a:r>
            <a:endParaRPr lang="en-US" sz="6000" b="1" dirty="0"/>
          </a:p>
        </p:txBody>
      </p:sp>
      <p:sp>
        <p:nvSpPr>
          <p:cNvPr id="8" name="Rectangle 7"/>
          <p:cNvSpPr/>
          <p:nvPr/>
        </p:nvSpPr>
        <p:spPr>
          <a:xfrm>
            <a:off x="3598400" y="2073692"/>
            <a:ext cx="5725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/>
              <a:t>H</a:t>
            </a:r>
            <a:endParaRPr lang="en-US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3586643" y="3486580"/>
            <a:ext cx="29069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N</a:t>
            </a:r>
            <a:r>
              <a:rPr lang="en-US" sz="4800" b="1" dirty="0" smtClean="0"/>
              <a:t>itrogen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7356292" y="3406588"/>
            <a:ext cx="7624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/>
              <a:t>N</a:t>
            </a:r>
            <a:endParaRPr lang="en-US" sz="6000" dirty="0"/>
          </a:p>
        </p:txBody>
      </p:sp>
      <p:sp>
        <p:nvSpPr>
          <p:cNvPr id="11" name="Rectangle 10"/>
          <p:cNvSpPr/>
          <p:nvPr/>
        </p:nvSpPr>
        <p:spPr>
          <a:xfrm>
            <a:off x="3586643" y="3498922"/>
            <a:ext cx="5902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/>
              <a:t>N</a:t>
            </a:r>
            <a:endParaRPr lang="en-US" sz="4800" dirty="0"/>
          </a:p>
        </p:txBody>
      </p:sp>
      <p:sp>
        <p:nvSpPr>
          <p:cNvPr id="13" name="TextBox 12"/>
          <p:cNvSpPr txBox="1"/>
          <p:nvPr/>
        </p:nvSpPr>
        <p:spPr>
          <a:xfrm>
            <a:off x="3586643" y="4995250"/>
            <a:ext cx="2408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C</a:t>
            </a:r>
            <a:r>
              <a:rPr lang="en-US" sz="4800" b="1" dirty="0" smtClean="0"/>
              <a:t>arbon</a:t>
            </a:r>
            <a:endParaRPr lang="en-US" sz="4800" b="1" dirty="0"/>
          </a:p>
        </p:txBody>
      </p:sp>
      <p:sp>
        <p:nvSpPr>
          <p:cNvPr id="14" name="Rectangle 13"/>
          <p:cNvSpPr/>
          <p:nvPr/>
        </p:nvSpPr>
        <p:spPr>
          <a:xfrm>
            <a:off x="3586643" y="4982908"/>
            <a:ext cx="5100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/>
              <a:t>C</a:t>
            </a:r>
            <a:endParaRPr lang="en-US" sz="4800" dirty="0"/>
          </a:p>
        </p:txBody>
      </p:sp>
      <p:sp>
        <p:nvSpPr>
          <p:cNvPr id="15" name="Rectangle 14"/>
          <p:cNvSpPr/>
          <p:nvPr/>
        </p:nvSpPr>
        <p:spPr>
          <a:xfrm>
            <a:off x="7341727" y="4902916"/>
            <a:ext cx="5918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/>
              <a:t>C</a:t>
            </a:r>
            <a:endParaRPr lang="en-US" sz="6000" dirty="0"/>
          </a:p>
        </p:txBody>
      </p:sp>
      <p:sp>
        <p:nvSpPr>
          <p:cNvPr id="16" name="TextBox 15"/>
          <p:cNvSpPr txBox="1"/>
          <p:nvPr/>
        </p:nvSpPr>
        <p:spPr>
          <a:xfrm>
            <a:off x="404630" y="2203971"/>
            <a:ext cx="2433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9250" y="3566401"/>
            <a:ext cx="2433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নাইট্রোজেন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4354" y="5044765"/>
            <a:ext cx="2433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9322" y="1293631"/>
            <a:ext cx="1847328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/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মৌলের নাম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75426" y="1298803"/>
            <a:ext cx="1799961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ইংরেজি নাম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01568" y="1298802"/>
            <a:ext cx="1405718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93256" y="310108"/>
            <a:ext cx="38375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 বর্ণের প্রতীক</a:t>
            </a:r>
            <a:endParaRPr lang="en-US" sz="48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33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8" grpId="1"/>
      <p:bldP spid="9" grpId="0"/>
      <p:bldP spid="10" grpId="0"/>
      <p:bldP spid="11" grpId="0" build="allAtOnce"/>
      <p:bldP spid="13" grpId="0"/>
      <p:bldP spid="14" grpId="0" build="allAtOnce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FE30-7D85-4C9B-9244-1C280C3FFD65}" type="datetime1">
              <a:rPr lang="en-US" smtClean="0"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Sanjib Barman,Kachua Hat High School,Saghata, Gaibandha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7639-02AD-4969-BF76-2196F13EB50A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9322" y="1293631"/>
            <a:ext cx="1847328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/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মৌলের নাম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75426" y="1298803"/>
            <a:ext cx="1799961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ইংরেজি নাম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43563" y="1315700"/>
            <a:ext cx="1405718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9467" y="269165"/>
            <a:ext cx="56318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 ও দ্বিতীয় বর্ণের প্রতীক</a:t>
            </a:r>
            <a:endParaRPr lang="en-US" sz="48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372" y="2561366"/>
            <a:ext cx="2879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অ্যালুমিনিয়াম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372" y="3760659"/>
            <a:ext cx="2879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সিলিকন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087" y="4946437"/>
            <a:ext cx="2879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কোবাল্ট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51418" y="2569469"/>
            <a:ext cx="3083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Aluminium</a:t>
            </a:r>
            <a:endParaRPr lang="en-US" sz="4800" dirty="0"/>
          </a:p>
        </p:txBody>
      </p:sp>
      <p:sp>
        <p:nvSpPr>
          <p:cNvPr id="13" name="TextBox 12"/>
          <p:cNvSpPr txBox="1"/>
          <p:nvPr/>
        </p:nvSpPr>
        <p:spPr>
          <a:xfrm>
            <a:off x="3751418" y="3742565"/>
            <a:ext cx="2179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Silicon</a:t>
            </a:r>
            <a:endParaRPr lang="en-US" sz="4800" dirty="0"/>
          </a:p>
        </p:txBody>
      </p:sp>
      <p:sp>
        <p:nvSpPr>
          <p:cNvPr id="14" name="TextBox 13"/>
          <p:cNvSpPr txBox="1"/>
          <p:nvPr/>
        </p:nvSpPr>
        <p:spPr>
          <a:xfrm>
            <a:off x="3769079" y="4856125"/>
            <a:ext cx="2239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Cobalt</a:t>
            </a:r>
            <a:endParaRPr lang="en-US" sz="4800" dirty="0"/>
          </a:p>
        </p:txBody>
      </p:sp>
      <p:sp>
        <p:nvSpPr>
          <p:cNvPr id="15" name="Rectangle 14"/>
          <p:cNvSpPr/>
          <p:nvPr/>
        </p:nvSpPr>
        <p:spPr>
          <a:xfrm>
            <a:off x="3769079" y="4856125"/>
            <a:ext cx="9217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/>
              <a:t>Co</a:t>
            </a:r>
            <a:endParaRPr lang="en-US" sz="4800" b="1" dirty="0"/>
          </a:p>
        </p:txBody>
      </p:sp>
      <p:sp>
        <p:nvSpPr>
          <p:cNvPr id="16" name="Rectangle 15"/>
          <p:cNvSpPr/>
          <p:nvPr/>
        </p:nvSpPr>
        <p:spPr>
          <a:xfrm>
            <a:off x="3737770" y="2561367"/>
            <a:ext cx="7307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/>
              <a:t>Al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734819" y="3734818"/>
            <a:ext cx="767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/>
              <a:t>Si</a:t>
            </a:r>
            <a:endParaRPr lang="en-US" sz="4800" b="1" dirty="0"/>
          </a:p>
        </p:txBody>
      </p:sp>
      <p:sp>
        <p:nvSpPr>
          <p:cNvPr id="18" name="Rectangle 17"/>
          <p:cNvSpPr/>
          <p:nvPr/>
        </p:nvSpPr>
        <p:spPr>
          <a:xfrm>
            <a:off x="7488814" y="2600247"/>
            <a:ext cx="767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/>
              <a:t>Al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566152" y="3773342"/>
            <a:ext cx="767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/>
              <a:t>Si</a:t>
            </a:r>
            <a:endParaRPr lang="en-US" sz="4800" b="1" dirty="0"/>
          </a:p>
        </p:txBody>
      </p:sp>
      <p:sp>
        <p:nvSpPr>
          <p:cNvPr id="21" name="Rectangle 20"/>
          <p:cNvSpPr/>
          <p:nvPr/>
        </p:nvSpPr>
        <p:spPr>
          <a:xfrm>
            <a:off x="7482014" y="4946437"/>
            <a:ext cx="9217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/>
              <a:t>Co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80165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" dur="7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5" grpId="1"/>
      <p:bldP spid="15" grpId="2"/>
      <p:bldP spid="16" grpId="0" build="allAtOnce"/>
      <p:bldP spid="16" grpId="1" build="allAtOnce"/>
      <p:bldP spid="17" grpId="0"/>
      <p:bldP spid="17" grpId="1"/>
      <p:bldP spid="17" grpId="2"/>
      <p:bldP spid="18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652</TotalTime>
  <Words>1192</Words>
  <Application>Microsoft Office PowerPoint</Application>
  <PresentationFormat>On-screen Show (4:3)</PresentationFormat>
  <Paragraphs>291</Paragraphs>
  <Slides>21</Slides>
  <Notes>11</Notes>
  <HiddenSlides>1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Alberta</vt:lpstr>
      <vt:lpstr>Arial</vt:lpstr>
      <vt:lpstr>Calibri</vt:lpstr>
      <vt:lpstr>Calibri Light</vt:lpstr>
      <vt:lpstr>Cambria Math</vt:lpstr>
      <vt:lpstr>Nikosh</vt:lpstr>
      <vt:lpstr>NikoshBAN</vt:lpstr>
      <vt:lpstr>Rockwell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Sanjib</dc:creator>
  <cp:lastModifiedBy>Sanjib</cp:lastModifiedBy>
  <cp:revision>163</cp:revision>
  <dcterms:created xsi:type="dcterms:W3CDTF">2016-06-10T17:46:31Z</dcterms:created>
  <dcterms:modified xsi:type="dcterms:W3CDTF">2016-08-10T07:27:38Z</dcterms:modified>
</cp:coreProperties>
</file>